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4" r:id="rId3"/>
    <p:sldId id="259" r:id="rId4"/>
    <p:sldId id="263" r:id="rId5"/>
    <p:sldId id="262" r:id="rId6"/>
    <p:sldId id="279" r:id="rId7"/>
    <p:sldId id="261" r:id="rId8"/>
    <p:sldId id="268" r:id="rId9"/>
    <p:sldId id="267" r:id="rId10"/>
    <p:sldId id="266" r:id="rId11"/>
    <p:sldId id="280" r:id="rId12"/>
    <p:sldId id="270" r:id="rId13"/>
    <p:sldId id="281" r:id="rId14"/>
    <p:sldId id="271" r:id="rId15"/>
    <p:sldId id="276" r:id="rId16"/>
    <p:sldId id="275" r:id="rId17"/>
    <p:sldId id="272" r:id="rId18"/>
    <p:sldId id="269" r:id="rId19"/>
    <p:sldId id="274" r:id="rId20"/>
    <p:sldId id="273" r:id="rId21"/>
    <p:sldId id="278" r:id="rId22"/>
    <p:sldId id="277" r:id="rId23"/>
    <p:sldId id="26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2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20CB46-75FD-4705-B1F7-E55780A4237A}" type="doc">
      <dgm:prSet loTypeId="urn:microsoft.com/office/officeart/2005/8/layout/radial4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AD405EB-EB7F-46BF-968E-11F933759CDF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Тема</a:t>
          </a:r>
          <a:endParaRPr lang="ru-RU" b="1" dirty="0">
            <a:solidFill>
              <a:srgbClr val="002060"/>
            </a:solidFill>
          </a:endParaRPr>
        </a:p>
      </dgm:t>
    </dgm:pt>
    <dgm:pt modelId="{B98A17E6-9833-49DA-9930-2ADE62DDB85F}" type="parTrans" cxnId="{20553C04-0AC6-47AF-AD37-D883840076EC}">
      <dgm:prSet/>
      <dgm:spPr/>
      <dgm:t>
        <a:bodyPr/>
        <a:lstStyle/>
        <a:p>
          <a:endParaRPr lang="ru-RU"/>
        </a:p>
      </dgm:t>
    </dgm:pt>
    <dgm:pt modelId="{75240125-FDE0-4EA3-AC39-3183315030EE}" type="sibTrans" cxnId="{20553C04-0AC6-47AF-AD37-D883840076EC}">
      <dgm:prSet/>
      <dgm:spPr/>
      <dgm:t>
        <a:bodyPr/>
        <a:lstStyle/>
        <a:p>
          <a:endParaRPr lang="ru-RU"/>
        </a:p>
      </dgm:t>
    </dgm:pt>
    <dgm:pt modelId="{58F8EABF-8A5D-49D4-A9FE-D424D94A31AA}">
      <dgm:prSet phldrT="[Текст]"/>
      <dgm:spPr/>
      <dgm:t>
        <a:bodyPr/>
        <a:lstStyle/>
        <a:p>
          <a:r>
            <a:rPr lang="ru-RU" b="1" i="1" dirty="0" smtClean="0">
              <a:solidFill>
                <a:srgbClr val="002060"/>
              </a:solidFill>
            </a:rPr>
            <a:t>Что хотим предложить создать</a:t>
          </a:r>
          <a:endParaRPr lang="ru-RU" b="1" dirty="0">
            <a:solidFill>
              <a:srgbClr val="002060"/>
            </a:solidFill>
          </a:endParaRPr>
        </a:p>
      </dgm:t>
    </dgm:pt>
    <dgm:pt modelId="{3F9528EB-5FFB-4069-A1A2-9A12439D29F0}" type="parTrans" cxnId="{C8CEF74D-AF65-4B56-AC94-650BBAAECAB5}">
      <dgm:prSet/>
      <dgm:spPr/>
      <dgm:t>
        <a:bodyPr/>
        <a:lstStyle/>
        <a:p>
          <a:endParaRPr lang="ru-RU"/>
        </a:p>
      </dgm:t>
    </dgm:pt>
    <dgm:pt modelId="{F55605E9-2660-4CF4-AA03-30ACE89296AE}" type="sibTrans" cxnId="{C8CEF74D-AF65-4B56-AC94-650BBAAECAB5}">
      <dgm:prSet/>
      <dgm:spPr/>
      <dgm:t>
        <a:bodyPr/>
        <a:lstStyle/>
        <a:p>
          <a:endParaRPr lang="ru-RU"/>
        </a:p>
      </dgm:t>
    </dgm:pt>
    <dgm:pt modelId="{8FA88AD3-B879-4196-801D-8D0EB583C216}">
      <dgm:prSet phldrT="[Текст]"/>
      <dgm:spPr/>
      <dgm:t>
        <a:bodyPr/>
        <a:lstStyle/>
        <a:p>
          <a:r>
            <a:rPr lang="ru-RU" b="1" i="1" dirty="0" smtClean="0">
              <a:solidFill>
                <a:srgbClr val="002060"/>
              </a:solidFill>
            </a:rPr>
            <a:t>Для чего </a:t>
          </a:r>
        </a:p>
        <a:p>
          <a:r>
            <a:rPr lang="ru-RU" b="1" i="1" dirty="0" smtClean="0">
              <a:solidFill>
                <a:srgbClr val="002060"/>
              </a:solidFill>
            </a:rPr>
            <a:t>(что улучшится)</a:t>
          </a:r>
          <a:endParaRPr lang="ru-RU" b="1" dirty="0">
            <a:solidFill>
              <a:srgbClr val="002060"/>
            </a:solidFill>
          </a:endParaRPr>
        </a:p>
      </dgm:t>
    </dgm:pt>
    <dgm:pt modelId="{8C004619-B6F4-4B74-8972-192B024A3913}" type="parTrans" cxnId="{06B4B093-B759-4B70-9006-FF3670116046}">
      <dgm:prSet/>
      <dgm:spPr/>
      <dgm:t>
        <a:bodyPr/>
        <a:lstStyle/>
        <a:p>
          <a:endParaRPr lang="ru-RU"/>
        </a:p>
      </dgm:t>
    </dgm:pt>
    <dgm:pt modelId="{C2D92876-5165-4DB7-8A10-5953126D4786}" type="sibTrans" cxnId="{06B4B093-B759-4B70-9006-FF3670116046}">
      <dgm:prSet/>
      <dgm:spPr/>
      <dgm:t>
        <a:bodyPr/>
        <a:lstStyle/>
        <a:p>
          <a:endParaRPr lang="ru-RU"/>
        </a:p>
      </dgm:t>
    </dgm:pt>
    <dgm:pt modelId="{09BEA84D-FB82-4148-9C97-44AF398AD803}">
      <dgm:prSet phldrT="[Текст]"/>
      <dgm:spPr/>
      <dgm:t>
        <a:bodyPr/>
        <a:lstStyle/>
        <a:p>
          <a:endParaRPr lang="ru-RU" dirty="0"/>
        </a:p>
      </dgm:t>
    </dgm:pt>
    <dgm:pt modelId="{08852E18-F239-476E-B83B-A99C38399EF3}" type="parTrans" cxnId="{14EDD37A-6956-4A69-9B55-3E6B0AA538E9}">
      <dgm:prSet/>
      <dgm:spPr/>
      <dgm:t>
        <a:bodyPr/>
        <a:lstStyle/>
        <a:p>
          <a:endParaRPr lang="ru-RU"/>
        </a:p>
      </dgm:t>
    </dgm:pt>
    <dgm:pt modelId="{1C6804A6-1670-4208-A001-94E9C00D9671}" type="sibTrans" cxnId="{14EDD37A-6956-4A69-9B55-3E6B0AA538E9}">
      <dgm:prSet/>
      <dgm:spPr/>
      <dgm:t>
        <a:bodyPr/>
        <a:lstStyle/>
        <a:p>
          <a:endParaRPr lang="ru-RU"/>
        </a:p>
      </dgm:t>
    </dgm:pt>
    <dgm:pt modelId="{14C638D1-750A-47E8-B21E-CACE8D46C9F1}" type="pres">
      <dgm:prSet presAssocID="{2420CB46-75FD-4705-B1F7-E55780A4237A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DB569038-A177-458F-8703-D84A3F4A1B1D}" type="pres">
      <dgm:prSet presAssocID="{1AD405EB-EB7F-46BF-968E-11F933759CDF}" presName="centerShape" presStyleLbl="node0" presStyleIdx="0" presStyleCnt="1" custLinFactNeighborX="569" custLinFactNeighborY="11499"/>
      <dgm:spPr/>
    </dgm:pt>
    <dgm:pt modelId="{4D56C2B1-7E22-4C66-8FA4-5951021D9ED3}" type="pres">
      <dgm:prSet presAssocID="{3F9528EB-5FFB-4069-A1A2-9A12439D29F0}" presName="parTrans" presStyleLbl="bgSibTrans2D1" presStyleIdx="0" presStyleCnt="2" custLinFactNeighborX="-15756" custLinFactNeighborY="94450"/>
      <dgm:spPr/>
    </dgm:pt>
    <dgm:pt modelId="{F4B28B59-44A6-46AD-8620-A2AB2FB3DBE3}" type="pres">
      <dgm:prSet presAssocID="{58F8EABF-8A5D-49D4-A9FE-D424D94A31AA}" presName="node" presStyleLbl="node1" presStyleIdx="0" presStyleCnt="2" custScaleX="165120" custRadScaleRad="89618" custRadScaleInc="16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34066C-C61F-45D1-BD04-45C2938840B1}" type="pres">
      <dgm:prSet presAssocID="{8C004619-B6F4-4B74-8972-192B024A3913}" presName="parTrans" presStyleLbl="bgSibTrans2D1" presStyleIdx="1" presStyleCnt="2" custLinFactNeighborX="17570" custLinFactNeighborY="94165"/>
      <dgm:spPr/>
    </dgm:pt>
    <dgm:pt modelId="{6213DD71-B32B-4F04-BAC1-A34B89B9720F}" type="pres">
      <dgm:prSet presAssocID="{8FA88AD3-B879-4196-801D-8D0EB583C216}" presName="node" presStyleLbl="node1" presStyleIdx="1" presStyleCnt="2" custScaleX="160398" custRadScaleRad="91658" custRadScaleInc="-145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EDD37A-6956-4A69-9B55-3E6B0AA538E9}" srcId="{2420CB46-75FD-4705-B1F7-E55780A4237A}" destId="{09BEA84D-FB82-4148-9C97-44AF398AD803}" srcOrd="1" destOrd="0" parTransId="{08852E18-F239-476E-B83B-A99C38399EF3}" sibTransId="{1C6804A6-1670-4208-A001-94E9C00D9671}"/>
    <dgm:cxn modelId="{55EBFFD1-2DBF-4937-AC21-0CD3A7D443D9}" type="presOf" srcId="{1AD405EB-EB7F-46BF-968E-11F933759CDF}" destId="{DB569038-A177-458F-8703-D84A3F4A1B1D}" srcOrd="0" destOrd="0" presId="urn:microsoft.com/office/officeart/2005/8/layout/radial4"/>
    <dgm:cxn modelId="{660DA459-9C0B-4F86-8A06-090D913961AB}" type="presOf" srcId="{8C004619-B6F4-4B74-8972-192B024A3913}" destId="{9734066C-C61F-45D1-BD04-45C2938840B1}" srcOrd="0" destOrd="0" presId="urn:microsoft.com/office/officeart/2005/8/layout/radial4"/>
    <dgm:cxn modelId="{D00DA1B4-7919-4917-BF10-BFEE7D8DE3DE}" type="presOf" srcId="{2420CB46-75FD-4705-B1F7-E55780A4237A}" destId="{14C638D1-750A-47E8-B21E-CACE8D46C9F1}" srcOrd="0" destOrd="0" presId="urn:microsoft.com/office/officeart/2005/8/layout/radial4"/>
    <dgm:cxn modelId="{B7C6A3C5-6662-4A80-9430-5434D5E3C3F8}" type="presOf" srcId="{3F9528EB-5FFB-4069-A1A2-9A12439D29F0}" destId="{4D56C2B1-7E22-4C66-8FA4-5951021D9ED3}" srcOrd="0" destOrd="0" presId="urn:microsoft.com/office/officeart/2005/8/layout/radial4"/>
    <dgm:cxn modelId="{8AA84CB0-DB3F-4EDB-BD44-0ABAB97BCE64}" type="presOf" srcId="{58F8EABF-8A5D-49D4-A9FE-D424D94A31AA}" destId="{F4B28B59-44A6-46AD-8620-A2AB2FB3DBE3}" srcOrd="0" destOrd="0" presId="urn:microsoft.com/office/officeart/2005/8/layout/radial4"/>
    <dgm:cxn modelId="{7EACF6E8-516D-4FD5-9934-38185B77396F}" type="presOf" srcId="{8FA88AD3-B879-4196-801D-8D0EB583C216}" destId="{6213DD71-B32B-4F04-BAC1-A34B89B9720F}" srcOrd="0" destOrd="0" presId="urn:microsoft.com/office/officeart/2005/8/layout/radial4"/>
    <dgm:cxn modelId="{20553C04-0AC6-47AF-AD37-D883840076EC}" srcId="{2420CB46-75FD-4705-B1F7-E55780A4237A}" destId="{1AD405EB-EB7F-46BF-968E-11F933759CDF}" srcOrd="0" destOrd="0" parTransId="{B98A17E6-9833-49DA-9930-2ADE62DDB85F}" sibTransId="{75240125-FDE0-4EA3-AC39-3183315030EE}"/>
    <dgm:cxn modelId="{06B4B093-B759-4B70-9006-FF3670116046}" srcId="{1AD405EB-EB7F-46BF-968E-11F933759CDF}" destId="{8FA88AD3-B879-4196-801D-8D0EB583C216}" srcOrd="1" destOrd="0" parTransId="{8C004619-B6F4-4B74-8972-192B024A3913}" sibTransId="{C2D92876-5165-4DB7-8A10-5953126D4786}"/>
    <dgm:cxn modelId="{C8CEF74D-AF65-4B56-AC94-650BBAAECAB5}" srcId="{1AD405EB-EB7F-46BF-968E-11F933759CDF}" destId="{58F8EABF-8A5D-49D4-A9FE-D424D94A31AA}" srcOrd="0" destOrd="0" parTransId="{3F9528EB-5FFB-4069-A1A2-9A12439D29F0}" sibTransId="{F55605E9-2660-4CF4-AA03-30ACE89296AE}"/>
    <dgm:cxn modelId="{99570205-912C-4146-82EF-14391050999C}" type="presParOf" srcId="{14C638D1-750A-47E8-B21E-CACE8D46C9F1}" destId="{DB569038-A177-458F-8703-D84A3F4A1B1D}" srcOrd="0" destOrd="0" presId="urn:microsoft.com/office/officeart/2005/8/layout/radial4"/>
    <dgm:cxn modelId="{F70FD16A-C14C-4FAD-ACE9-D1A97856DE64}" type="presParOf" srcId="{14C638D1-750A-47E8-B21E-CACE8D46C9F1}" destId="{4D56C2B1-7E22-4C66-8FA4-5951021D9ED3}" srcOrd="1" destOrd="0" presId="urn:microsoft.com/office/officeart/2005/8/layout/radial4"/>
    <dgm:cxn modelId="{0090F399-452E-4A7A-890F-E3BF20C3EFCC}" type="presParOf" srcId="{14C638D1-750A-47E8-B21E-CACE8D46C9F1}" destId="{F4B28B59-44A6-46AD-8620-A2AB2FB3DBE3}" srcOrd="2" destOrd="0" presId="urn:microsoft.com/office/officeart/2005/8/layout/radial4"/>
    <dgm:cxn modelId="{DAC37FDC-56BC-471C-8F99-E8FA0CDF0699}" type="presParOf" srcId="{14C638D1-750A-47E8-B21E-CACE8D46C9F1}" destId="{9734066C-C61F-45D1-BD04-45C2938840B1}" srcOrd="3" destOrd="0" presId="urn:microsoft.com/office/officeart/2005/8/layout/radial4"/>
    <dgm:cxn modelId="{9DF74A66-89D4-4A7F-A393-ADAAC92B1BD1}" type="presParOf" srcId="{14C638D1-750A-47E8-B21E-CACE8D46C9F1}" destId="{6213DD71-B32B-4F04-BAC1-A34B89B9720F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569038-A177-458F-8703-D84A3F4A1B1D}">
      <dsp:nvSpPr>
        <dsp:cNvPr id="0" name=""/>
        <dsp:cNvSpPr/>
      </dsp:nvSpPr>
      <dsp:spPr>
        <a:xfrm>
          <a:off x="2953577" y="3534184"/>
          <a:ext cx="2659120" cy="265912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b="1" kern="1200" dirty="0" smtClean="0">
              <a:solidFill>
                <a:srgbClr val="002060"/>
              </a:solidFill>
            </a:rPr>
            <a:t>Тема</a:t>
          </a:r>
          <a:endParaRPr lang="ru-RU" sz="6500" b="1" kern="1200" dirty="0">
            <a:solidFill>
              <a:srgbClr val="002060"/>
            </a:solidFill>
          </a:endParaRPr>
        </a:p>
      </dsp:txBody>
      <dsp:txXfrm>
        <a:off x="3342996" y="3923603"/>
        <a:ext cx="1880282" cy="1880282"/>
      </dsp:txXfrm>
    </dsp:sp>
    <dsp:sp modelId="{4D56C2B1-7E22-4C66-8FA4-5951021D9ED3}">
      <dsp:nvSpPr>
        <dsp:cNvPr id="0" name=""/>
        <dsp:cNvSpPr/>
      </dsp:nvSpPr>
      <dsp:spPr>
        <a:xfrm rot="14217680">
          <a:off x="1217979" y="2947538"/>
          <a:ext cx="2432986" cy="757849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B28B59-44A6-46AD-8620-A2AB2FB3DBE3}">
      <dsp:nvSpPr>
        <dsp:cNvPr id="0" name=""/>
        <dsp:cNvSpPr/>
      </dsp:nvSpPr>
      <dsp:spPr>
        <a:xfrm>
          <a:off x="68974" y="580419"/>
          <a:ext cx="4171202" cy="202093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1" i="1" kern="1200" dirty="0" smtClean="0">
              <a:solidFill>
                <a:srgbClr val="002060"/>
              </a:solidFill>
            </a:rPr>
            <a:t>Что хотим предложить создать</a:t>
          </a:r>
          <a:endParaRPr lang="ru-RU" sz="3800" b="1" kern="1200" dirty="0">
            <a:solidFill>
              <a:srgbClr val="002060"/>
            </a:solidFill>
          </a:endParaRPr>
        </a:p>
      </dsp:txBody>
      <dsp:txXfrm>
        <a:off x="128165" y="639610"/>
        <a:ext cx="4052820" cy="1902549"/>
      </dsp:txXfrm>
    </dsp:sp>
    <dsp:sp modelId="{9734066C-C61F-45D1-BD04-45C2938840B1}">
      <dsp:nvSpPr>
        <dsp:cNvPr id="0" name=""/>
        <dsp:cNvSpPr/>
      </dsp:nvSpPr>
      <dsp:spPr>
        <a:xfrm rot="18203953">
          <a:off x="4973332" y="2947535"/>
          <a:ext cx="2448241" cy="757849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13DD71-B32B-4F04-BAC1-A34B89B9720F}">
      <dsp:nvSpPr>
        <dsp:cNvPr id="0" name=""/>
        <dsp:cNvSpPr/>
      </dsp:nvSpPr>
      <dsp:spPr>
        <a:xfrm>
          <a:off x="4415179" y="580401"/>
          <a:ext cx="4051917" cy="2020931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1" i="1" kern="1200" dirty="0" smtClean="0">
              <a:solidFill>
                <a:srgbClr val="002060"/>
              </a:solidFill>
            </a:rPr>
            <a:t>Для чего </a:t>
          </a:r>
        </a:p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1" i="1" kern="1200" dirty="0" smtClean="0">
              <a:solidFill>
                <a:srgbClr val="002060"/>
              </a:solidFill>
            </a:rPr>
            <a:t>(что улучшится)</a:t>
          </a:r>
          <a:endParaRPr lang="ru-RU" sz="3800" b="1" kern="1200" dirty="0">
            <a:solidFill>
              <a:srgbClr val="002060"/>
            </a:solidFill>
          </a:endParaRPr>
        </a:p>
      </dsp:txBody>
      <dsp:txXfrm>
        <a:off x="4474370" y="639592"/>
        <a:ext cx="3933535" cy="19025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5806-3D00-41F2-BB94-4F532998E83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58B4-D508-4103-8331-1D8CC6702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097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5806-3D00-41F2-BB94-4F532998E83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58B4-D508-4103-8331-1D8CC6702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361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5806-3D00-41F2-BB94-4F532998E83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58B4-D508-4103-8331-1D8CC6702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564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5806-3D00-41F2-BB94-4F532998E83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58B4-D508-4103-8331-1D8CC6702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173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5806-3D00-41F2-BB94-4F532998E83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58B4-D508-4103-8331-1D8CC6702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374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5806-3D00-41F2-BB94-4F532998E83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58B4-D508-4103-8331-1D8CC6702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723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5806-3D00-41F2-BB94-4F532998E83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58B4-D508-4103-8331-1D8CC6702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366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5806-3D00-41F2-BB94-4F532998E83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58B4-D508-4103-8331-1D8CC6702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760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5806-3D00-41F2-BB94-4F532998E83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58B4-D508-4103-8331-1D8CC6702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916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5806-3D00-41F2-BB94-4F532998E83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58B4-D508-4103-8331-1D8CC6702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136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5806-3D00-41F2-BB94-4F532998E83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58B4-D508-4103-8331-1D8CC6702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559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75806-3D00-41F2-BB94-4F532998E83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B58B4-D508-4103-8331-1D8CC6702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771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atherineasquithgallery.com/uploads/posts/2021-02/1613517176_15-p-foni-dlya-delovoi-prezentatsii-tema-obrazo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1772816"/>
            <a:ext cx="80648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1">
                    <a:lumMod val="50000"/>
                  </a:schemeClr>
                </a:solidFill>
              </a:rPr>
              <a:t>Рекомендации по разработке общественно-значимых проектов и общие правила составления заявки на соискание </a:t>
            </a:r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</a:rPr>
              <a:t>финансирования</a:t>
            </a:r>
          </a:p>
          <a:p>
            <a:pPr algn="ctr"/>
            <a:endParaRPr lang="ru-RU" sz="36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716016" y="5157192"/>
            <a:ext cx="3995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Покровская Е.Н., старший воспитатель 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МДОАУ «Детский сад № 1 комбинированного вида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418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50" y="-1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6805" y="260648"/>
            <a:ext cx="83529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Описание проблемы целевой группы,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обоснование </a:t>
            </a:r>
            <a:r>
              <a:rPr lang="ru-RU" sz="2800" b="1" dirty="0">
                <a:solidFill>
                  <a:srgbClr val="002060"/>
                </a:solidFill>
              </a:rPr>
              <a:t>социальной значимости проекта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430779"/>
            <a:ext cx="87849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dirty="0" smtClean="0">
                <a:solidFill>
                  <a:srgbClr val="002060"/>
                </a:solidFill>
              </a:rPr>
              <a:t>Каких </a:t>
            </a:r>
            <a:r>
              <a:rPr lang="ru-RU" sz="2000" b="1" dirty="0">
                <a:solidFill>
                  <a:srgbClr val="002060"/>
                </a:solidFill>
              </a:rPr>
              <a:t>людей касается проблема?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lvl="0" algn="just"/>
            <a:endParaRPr lang="ru-RU" sz="2000" b="1" dirty="0" smtClean="0">
              <a:solidFill>
                <a:srgbClr val="002060"/>
              </a:solidFill>
            </a:endParaRPr>
          </a:p>
          <a:p>
            <a:pPr lvl="0" algn="just"/>
            <a:r>
              <a:rPr lang="ru-RU" sz="2000" b="1" dirty="0" smtClean="0">
                <a:solidFill>
                  <a:srgbClr val="002060"/>
                </a:solidFill>
              </a:rPr>
              <a:t>Коротко </a:t>
            </a:r>
            <a:r>
              <a:rPr lang="ru-RU" sz="2000" b="1" dirty="0">
                <a:solidFill>
                  <a:srgbClr val="002060"/>
                </a:solidFill>
              </a:rPr>
              <a:t>описать целевую группу: </a:t>
            </a:r>
            <a:r>
              <a:rPr lang="ru-RU" sz="2000" i="1" dirty="0">
                <a:solidFill>
                  <a:srgbClr val="002060"/>
                </a:solidFill>
              </a:rPr>
              <a:t>ее состав и количество </a:t>
            </a:r>
            <a:endParaRPr lang="ru-RU" sz="2000" i="1" dirty="0" smtClean="0">
              <a:solidFill>
                <a:srgbClr val="002060"/>
              </a:solidFill>
            </a:endParaRPr>
          </a:p>
          <a:p>
            <a:pPr lvl="0" algn="just"/>
            <a:endParaRPr lang="ru-RU" sz="2000" i="1" dirty="0" smtClean="0">
              <a:solidFill>
                <a:srgbClr val="002060"/>
              </a:solidFill>
            </a:endParaRPr>
          </a:p>
          <a:p>
            <a:pPr lvl="0" algn="just"/>
            <a:r>
              <a:rPr lang="ru-RU" sz="2000" b="1" dirty="0" smtClean="0">
                <a:solidFill>
                  <a:srgbClr val="002060"/>
                </a:solidFill>
              </a:rPr>
              <a:t>В </a:t>
            </a:r>
            <a:r>
              <a:rPr lang="ru-RU" sz="2000" b="1" dirty="0">
                <a:solidFill>
                  <a:srgbClr val="002060"/>
                </a:solidFill>
              </a:rPr>
              <a:t>чем заключается проблема? </a:t>
            </a:r>
            <a:r>
              <a:rPr lang="ru-RU" sz="2000" i="1" dirty="0" smtClean="0">
                <a:solidFill>
                  <a:srgbClr val="002060"/>
                </a:solidFill>
              </a:rPr>
              <a:t>что </a:t>
            </a:r>
            <a:r>
              <a:rPr lang="ru-RU" sz="2000" i="1" dirty="0">
                <a:solidFill>
                  <a:srgbClr val="002060"/>
                </a:solidFill>
              </a:rPr>
              <a:t>не устраивает конкретную целевую группу, </a:t>
            </a:r>
            <a:r>
              <a:rPr lang="ru-RU" sz="2000" i="1" dirty="0" smtClean="0">
                <a:solidFill>
                  <a:srgbClr val="002060"/>
                </a:solidFill>
              </a:rPr>
              <a:t>причины </a:t>
            </a:r>
            <a:r>
              <a:rPr lang="ru-RU" sz="2000" i="1" dirty="0">
                <a:solidFill>
                  <a:srgbClr val="002060"/>
                </a:solidFill>
              </a:rPr>
              <a:t>существования </a:t>
            </a:r>
            <a:r>
              <a:rPr lang="ru-RU" sz="2000" i="1" dirty="0" smtClean="0">
                <a:solidFill>
                  <a:srgbClr val="002060"/>
                </a:solidFill>
              </a:rPr>
              <a:t>проблемы</a:t>
            </a:r>
          </a:p>
          <a:p>
            <a:pPr lvl="0" algn="just"/>
            <a:endParaRPr lang="ru-RU" sz="2000" i="1" dirty="0">
              <a:solidFill>
                <a:srgbClr val="002060"/>
              </a:solidFill>
            </a:endParaRPr>
          </a:p>
          <a:p>
            <a:pPr lvl="0" algn="just"/>
            <a:r>
              <a:rPr lang="ru-RU" sz="2000" b="1" dirty="0">
                <a:solidFill>
                  <a:srgbClr val="002060"/>
                </a:solidFill>
              </a:rPr>
              <a:t>Как подтверждается </a:t>
            </a:r>
            <a:r>
              <a:rPr lang="ru-RU" sz="2000" b="1" dirty="0" smtClean="0">
                <a:solidFill>
                  <a:srgbClr val="002060"/>
                </a:solidFill>
              </a:rPr>
              <a:t>информация: </a:t>
            </a:r>
            <a:r>
              <a:rPr lang="ru-RU" sz="2000" i="1" dirty="0" smtClean="0">
                <a:solidFill>
                  <a:srgbClr val="002060"/>
                </a:solidFill>
              </a:rPr>
              <a:t>привести результаты исследований: </a:t>
            </a:r>
            <a:r>
              <a:rPr lang="ru-RU" sz="2000" i="1" dirty="0">
                <a:solidFill>
                  <a:srgbClr val="002060"/>
                </a:solidFill>
              </a:rPr>
              <a:t>наблюдения, опросы, интервью, а также результаты сторонних исследований со ссылками на </a:t>
            </a:r>
            <a:r>
              <a:rPr lang="ru-RU" sz="2000" i="1" dirty="0" smtClean="0">
                <a:solidFill>
                  <a:srgbClr val="002060"/>
                </a:solidFill>
              </a:rPr>
              <a:t>источники; выдержки </a:t>
            </a:r>
            <a:r>
              <a:rPr lang="ru-RU" sz="2000" i="1" dirty="0">
                <a:solidFill>
                  <a:srgbClr val="002060"/>
                </a:solidFill>
              </a:rPr>
              <a:t>из официальной статистики, сведения от органов </a:t>
            </a:r>
            <a:r>
              <a:rPr lang="ru-RU" sz="2000" i="1" dirty="0" smtClean="0">
                <a:solidFill>
                  <a:srgbClr val="002060"/>
                </a:solidFill>
              </a:rPr>
              <a:t>власти, </a:t>
            </a:r>
            <a:r>
              <a:rPr lang="ru-RU" sz="2000" i="1" dirty="0">
                <a:solidFill>
                  <a:srgbClr val="002060"/>
                </a:solidFill>
              </a:rPr>
              <a:t>обязательно сопроводив информацию ссылками на </a:t>
            </a:r>
            <a:r>
              <a:rPr lang="ru-RU" sz="2000" i="1" dirty="0" smtClean="0">
                <a:solidFill>
                  <a:srgbClr val="002060"/>
                </a:solidFill>
              </a:rPr>
              <a:t>источники</a:t>
            </a:r>
            <a:endParaRPr lang="ru-RU" sz="2000" b="1" dirty="0">
              <a:solidFill>
                <a:srgbClr val="002060"/>
              </a:solidFill>
            </a:endParaRPr>
          </a:p>
          <a:p>
            <a:pPr lvl="0" algn="just"/>
            <a:endParaRPr lang="ru-RU" sz="2000" b="1" dirty="0">
              <a:solidFill>
                <a:srgbClr val="002060"/>
              </a:solidFill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</a:rPr>
              <a:t>Кто еще занимается решением этой проблемы на выбранной территории</a:t>
            </a:r>
            <a:r>
              <a:rPr lang="ru-RU" sz="2000" b="1" dirty="0" smtClean="0">
                <a:solidFill>
                  <a:srgbClr val="002060"/>
                </a:solidFill>
              </a:rPr>
              <a:t>?</a:t>
            </a:r>
          </a:p>
          <a:p>
            <a:pPr algn="just"/>
            <a:endParaRPr lang="ru-RU" sz="2000" b="1" dirty="0">
              <a:solidFill>
                <a:srgbClr val="00206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Каковы </a:t>
            </a:r>
            <a:r>
              <a:rPr lang="ru-RU" sz="2000" b="1" dirty="0">
                <a:solidFill>
                  <a:srgbClr val="002060"/>
                </a:solidFill>
              </a:rPr>
              <a:t>возможные негативные последствия развития проблемы?</a:t>
            </a:r>
          </a:p>
        </p:txBody>
      </p:sp>
    </p:spTree>
    <p:extLst>
      <p:ext uri="{BB962C8B-B14F-4D97-AF65-F5344CB8AC3E}">
        <p14:creationId xmlns:p14="http://schemas.microsoft.com/office/powerpoint/2010/main" val="2845493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50" y="-1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448745"/>
              </p:ext>
            </p:extLst>
          </p:nvPr>
        </p:nvGraphicFramePr>
        <p:xfrm>
          <a:off x="459269" y="2636912"/>
          <a:ext cx="8208912" cy="10515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13484"/>
                <a:gridCol w="5795428"/>
              </a:tblGrid>
              <a:tr h="139700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1.7. Целевые группы проекта*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Воспитанники старшего дошкольного возраста </a:t>
                      </a:r>
                    </a:p>
                  </a:txBody>
                  <a:tcPr marL="68580" marR="68580" marT="0" marB="0" anchor="ctr"/>
                </a:tc>
              </a:tr>
              <a:tr h="13970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Педагоги</a:t>
                      </a:r>
                    </a:p>
                  </a:txBody>
                  <a:tcPr marL="68580" marR="68580" marT="0" marB="0" anchor="ctr"/>
                </a:tc>
              </a:tr>
              <a:tr h="13970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Родители (законные представители)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841940"/>
              </p:ext>
            </p:extLst>
          </p:nvPr>
        </p:nvGraphicFramePr>
        <p:xfrm>
          <a:off x="459269" y="4437112"/>
          <a:ext cx="8208912" cy="134645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13484"/>
                <a:gridCol w="5795428"/>
              </a:tblGrid>
              <a:tr h="4191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1.7. Целевые группы проекта*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i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indent="2540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Семьи, воспитывающие нормотипичных детей и детей с ОВЗ в возрасте с 3 до 7 лет</a:t>
                      </a:r>
                    </a:p>
                    <a:p>
                      <a:pPr indent="2540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836652"/>
              </p:ext>
            </p:extLst>
          </p:nvPr>
        </p:nvGraphicFramePr>
        <p:xfrm>
          <a:off x="459269" y="548680"/>
          <a:ext cx="8208912" cy="14020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13484"/>
                <a:gridCol w="5795428"/>
              </a:tblGrid>
              <a:tr h="139700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1.7. Целевые группы проекта*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Воспитанники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3970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Педагоги</a:t>
                      </a:r>
                    </a:p>
                  </a:txBody>
                  <a:tcPr marL="68580" marR="68580" marT="0" marB="0" anchor="ctr"/>
                </a:tc>
              </a:tr>
              <a:tr h="13970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Родители (законные представители)</a:t>
                      </a:r>
                    </a:p>
                  </a:txBody>
                  <a:tcPr marL="68580" marR="68580" marT="0" marB="0" anchor="ctr"/>
                </a:tc>
              </a:tr>
              <a:tr h="13970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Общественность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8543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50" y="-1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803674"/>
              </p:ext>
            </p:extLst>
          </p:nvPr>
        </p:nvGraphicFramePr>
        <p:xfrm>
          <a:off x="387261" y="836712"/>
          <a:ext cx="8352928" cy="49682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81812"/>
                <a:gridCol w="6171116"/>
              </a:tblGrid>
              <a:tr h="1403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1.9. Цель проекта*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just"/>
                      <a:r>
                        <a:rPr lang="ru-RU" sz="2400" b="1" i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Цель должна быть напрямую связана с целевой группой.</a:t>
                      </a:r>
                    </a:p>
                    <a:p>
                      <a:pPr algn="just"/>
                      <a:endParaRPr lang="ru-RU" sz="2400" b="1" i="1" kern="12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ru-RU" sz="2400" b="1" i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Достижение цели можно будет измерить количественными и качественными показателями.</a:t>
                      </a:r>
                    </a:p>
                    <a:p>
                      <a:pPr algn="just"/>
                      <a:endParaRPr lang="ru-RU" sz="2400" b="1" kern="12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ru-RU" sz="2400" b="1" i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 должна быть максимально конкретной.</a:t>
                      </a:r>
                    </a:p>
                    <a:p>
                      <a:pPr algn="just"/>
                      <a:endParaRPr lang="ru-RU" sz="2400" b="1" kern="12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ru-RU" sz="2400" b="1" i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Как правило, у проекта одна цель, которую возможно достичь, решив несколько задач. </a:t>
                      </a:r>
                    </a:p>
                    <a:p>
                      <a:pPr algn="just"/>
                      <a:endParaRPr lang="ru-RU" sz="2000" b="1" dirty="0"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21114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50" y="-1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576745"/>
              </p:ext>
            </p:extLst>
          </p:nvPr>
        </p:nvGraphicFramePr>
        <p:xfrm>
          <a:off x="387261" y="1412776"/>
          <a:ext cx="8352928" cy="34747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02659"/>
                <a:gridCol w="6350269"/>
              </a:tblGrid>
              <a:tr h="88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1.11. Задачи проекта*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2000" dirty="0" smtClean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Способствуют достижению цели проекта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kern="12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Проведена логическая связь между задачами и причинами проблем целевых групп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kern="12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Являются шаги по устранению выявленных причин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80580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50" y="-1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17735"/>
              </p:ext>
            </p:extLst>
          </p:nvPr>
        </p:nvGraphicFramePr>
        <p:xfrm>
          <a:off x="387261" y="548680"/>
          <a:ext cx="8352928" cy="16459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81812"/>
                <a:gridCol w="6171116"/>
              </a:tblGrid>
              <a:tr h="1403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1.9. Цель проекта*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Развитие связной монологической речи детей старшего дошкольного возраста путем создания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коворкинг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-лаборатории в ДОУ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510925"/>
              </p:ext>
            </p:extLst>
          </p:nvPr>
        </p:nvGraphicFramePr>
        <p:xfrm>
          <a:off x="315253" y="2492896"/>
          <a:ext cx="8496944" cy="41452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37188"/>
                <a:gridCol w="6459756"/>
              </a:tblGrid>
              <a:tr h="88900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1.11. Задачи проекта*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14350" marR="0" lvl="0" indent="-514350" algn="just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514350" marR="0" lvl="0" indent="-514350" algn="just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Организация </a:t>
                      </a: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трех базовых зон для развития связной</a:t>
                      </a:r>
                      <a:r>
                        <a:rPr lang="ru-RU" sz="2400" b="1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монологической речи </a:t>
                      </a: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детей</a:t>
                      </a:r>
                    </a:p>
                    <a:p>
                      <a:pPr marL="514350" marR="0" lvl="0" indent="-514350" algn="just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8890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2400" b="1" dirty="0" smtClean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+mn-lt"/>
                          <a:cs typeface="Times New Roman" pitchFamily="18" charset="0"/>
                        </a:rPr>
                        <a:t>Включение 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+mn-lt"/>
                          <a:cs typeface="Times New Roman" pitchFamily="18" charset="0"/>
                        </a:rPr>
                        <a:t>речевых этюдов в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+mn-lt"/>
                          <a:cs typeface="Times New Roman" pitchFamily="18" charset="0"/>
                        </a:rPr>
                        <a:t>режимный момент (прогулка) для целевых групп А, В, С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+mn-lt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00206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890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800" b="1" dirty="0" smtClean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+mn-lt"/>
                          <a:cs typeface="Times New Roman" pitchFamily="18" charset="0"/>
                        </a:rPr>
                        <a:t>Создание 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+mn-lt"/>
                          <a:cs typeface="Times New Roman" pitchFamily="18" charset="0"/>
                        </a:rPr>
                        <a:t>сетевой лаборатории для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+mn-lt"/>
                          <a:cs typeface="Times New Roman" pitchFamily="18" charset="0"/>
                        </a:rPr>
                        <a:t>эффективного использования </a:t>
                      </a:r>
                      <a:r>
                        <a:rPr lang="ru-RU" sz="2400" b="1" baseline="0" dirty="0" err="1" smtClean="0">
                          <a:solidFill>
                            <a:srgbClr val="002060"/>
                          </a:solidFill>
                          <a:latin typeface="+mn-lt"/>
                          <a:cs typeface="Times New Roman" pitchFamily="18" charset="0"/>
                        </a:rPr>
                        <a:t>коворкинг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  <a:latin typeface="+mn-lt"/>
                          <a:cs typeface="Times New Roman" pitchFamily="18" charset="0"/>
                        </a:rPr>
                        <a:t>-зон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+mn-lt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00206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03834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50" y="-1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365298"/>
              </p:ext>
            </p:extLst>
          </p:nvPr>
        </p:nvGraphicFramePr>
        <p:xfrm>
          <a:off x="323528" y="260648"/>
          <a:ext cx="8352928" cy="21031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81812"/>
                <a:gridCol w="6171116"/>
              </a:tblGrid>
              <a:tr h="1403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1.9. Цель проекта*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Создание модели «Детский мир финансов» для формированию предпосылок финансовой грамотности  детей старшего дошкольного через создание развивающей предметно-пространственной среды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324238"/>
              </p:ext>
            </p:extLst>
          </p:nvPr>
        </p:nvGraphicFramePr>
        <p:xfrm>
          <a:off x="315253" y="2636912"/>
          <a:ext cx="8496944" cy="3962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37188"/>
                <a:gridCol w="6459756"/>
              </a:tblGrid>
              <a:tr h="88900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1.11. Задачи проекта*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14350" marR="0" lvl="0" indent="-514350" algn="just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Формирование предпосылок финансовой грамотности у детей старшего дошкольного возраста через создание развивающей предметно-пространственной среды</a:t>
                      </a:r>
                      <a:endParaRPr lang="ru-RU" sz="2000" b="1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8890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20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Повысить компетенции педагогических кадров в вопросах финансовой грамотности</a:t>
                      </a:r>
                      <a:endParaRPr lang="ru-RU" sz="2000" b="1" dirty="0" smtClean="0">
                        <a:solidFill>
                          <a:srgbClr val="00206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890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20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Создать методическое обеспечение, для решения задач финансового воспитания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+mn-lt"/>
                          <a:cs typeface="Times New Roman" pitchFamily="18" charset="0"/>
                        </a:rPr>
                        <a:t>.</a:t>
                      </a:r>
                      <a:endParaRPr lang="ru-RU" sz="2000" b="1" dirty="0" smtClean="0">
                        <a:solidFill>
                          <a:srgbClr val="00206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890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Разработать и реализовать способы эффективного партнерского взаимодействия с родителями (законными представителями) и социальными партнерами дошкольного учреждения в процессе реализации проекта</a:t>
                      </a:r>
                      <a:endParaRPr lang="ru-RU" sz="2000" b="1" dirty="0" smtClean="0">
                        <a:solidFill>
                          <a:srgbClr val="00206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115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50" y="-1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189521"/>
              </p:ext>
            </p:extLst>
          </p:nvPr>
        </p:nvGraphicFramePr>
        <p:xfrm>
          <a:off x="323528" y="620688"/>
          <a:ext cx="8424936" cy="15240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00621"/>
                <a:gridCol w="6224315"/>
              </a:tblGrid>
              <a:tr h="1403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1.9. Цель проекта*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Организация деятельности </a:t>
                      </a:r>
                      <a:r>
                        <a:rPr lang="ru-RU" sz="2000" b="1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Нетворкинг</a:t>
                      </a:r>
                      <a:r>
                        <a:rPr lang="ru-RU" sz="20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-лаборатории как инклюзивной интерактивной образовательной среды для успешной социализации нормотипичных детей и детей с ограниченными возможностями здоровья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304367"/>
              </p:ext>
            </p:extLst>
          </p:nvPr>
        </p:nvGraphicFramePr>
        <p:xfrm>
          <a:off x="315253" y="2564904"/>
          <a:ext cx="8496944" cy="38404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37188"/>
                <a:gridCol w="6459756"/>
              </a:tblGrid>
              <a:tr h="88900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1.11. Задачи проекта*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14350" marR="0" lvl="0" indent="-514350" algn="just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Создание условий для успешной социализации нормотипичных детей и детей ОВЗ в интерактивной образовательной среде «</a:t>
                      </a:r>
                      <a:r>
                        <a:rPr lang="ru-RU" sz="1800" b="1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Нетворкинг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-лаборатория»</a:t>
                      </a:r>
                      <a:endParaRPr lang="ru-RU" sz="1800" b="1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8890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Проведение индивидуальных и групповых занятий с использованием интерактивного стола для развития коммуникативных, социальных навыков для нормотипичных детей и детей с ограниченными возможностями здоровья</a:t>
                      </a:r>
                    </a:p>
                  </a:txBody>
                  <a:tcPr marL="68580" marR="68580" marT="0" marB="0" anchor="ctr"/>
                </a:tc>
              </a:tr>
              <a:tr h="8890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Оказание практической поддержки и психолого-педагогической помощи родителям путем содействия в приобретении ими психологических и педагогических знаний и умений, предоставление возможности общения и обмена опытом в решении проблем, связанных с воспитанием детей и их социальной адаптацией с использованием интерактивной образовательной среды</a:t>
                      </a:r>
                      <a:endParaRPr lang="ru-RU" sz="1800" b="1" dirty="0" smtClean="0">
                        <a:solidFill>
                          <a:srgbClr val="00206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71064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50" y="-1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965114"/>
              </p:ext>
            </p:extLst>
          </p:nvPr>
        </p:nvGraphicFramePr>
        <p:xfrm>
          <a:off x="171237" y="548680"/>
          <a:ext cx="8784975" cy="48158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81258"/>
                <a:gridCol w="1497578"/>
                <a:gridCol w="1651876"/>
                <a:gridCol w="1201364"/>
                <a:gridCol w="2552899"/>
              </a:tblGrid>
              <a:tr h="0">
                <a:tc row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1.10. Ожидаемые результаты проекта*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975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Целевые группы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Количественные результаты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</a:rPr>
                        <a:t>Качественные результаты и способы их измерения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05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Наименование показателя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Значение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Педагоги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Педагоги</a:t>
                      </a:r>
                      <a:r>
                        <a:rPr lang="ru-RU" sz="16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старших дошкольных групп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  <a:effectLst/>
                        </a:rPr>
                        <a:t>6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Повышена квалификация в вопросах формирования и развития финансовой грамотности у дошкольников. Удостоверения</a:t>
                      </a:r>
                      <a:r>
                        <a:rPr lang="ru-RU" sz="16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 КПК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Старший воспитатель</a:t>
                      </a:r>
                    </a:p>
                    <a:p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Воспитатели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  <a:effectLst/>
                        </a:rPr>
                        <a:t>5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Разработано программно-методическое обеспечение в сфере финансово-эконом. развития детей</a:t>
                      </a:r>
                    </a:p>
                  </a:txBody>
                  <a:tcPr marL="68580" marR="6858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Заведующий</a:t>
                      </a:r>
                    </a:p>
                    <a:p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Старший воспитатель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</a:rPr>
                        <a:t>10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Оснащена РППС методическим комплексом «Финансовая грамотность»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7491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9" y="-26513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186026"/>
              </p:ext>
            </p:extLst>
          </p:nvPr>
        </p:nvGraphicFramePr>
        <p:xfrm>
          <a:off x="395536" y="404664"/>
          <a:ext cx="8568952" cy="24003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54452"/>
                <a:gridCol w="3908517"/>
                <a:gridCol w="2605983"/>
              </a:tblGrid>
              <a:tr h="13970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1.12. Партнеры проекта 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Партнер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Вид поддержки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910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Муниципальное автономное учреждение дополнительного образования города Бузулука «Центр дополнительного образования для детей «Содружество»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Информационная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Консультационная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266644"/>
              </p:ext>
            </p:extLst>
          </p:nvPr>
        </p:nvGraphicFramePr>
        <p:xfrm>
          <a:off x="395536" y="3212976"/>
          <a:ext cx="8568952" cy="27432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54452"/>
                <a:gridCol w="6514500"/>
              </a:tblGrid>
              <a:tr h="1397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1.13. </a:t>
                      </a:r>
                      <a:r>
                        <a:rPr lang="ru-RU" sz="1800" dirty="0" err="1">
                          <a:solidFill>
                            <a:srgbClr val="002060"/>
                          </a:solidFill>
                          <a:effectLst/>
                        </a:rPr>
                        <a:t>Информа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-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rgbClr val="002060"/>
                          </a:solidFill>
                          <a:effectLst/>
                        </a:rPr>
                        <a:t>ционное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 сопровождение проекта*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официальном сайте МДОАУ «Детский сад № 1 комбинированного вида» создана страница по сопровождению проекта и освещению результатов.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дошкольном учреждении функционирует детский пресс-центр «</a:t>
                      </a:r>
                      <a:r>
                        <a:rPr lang="ru-RU" sz="1800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СМИкалка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», на котором будут созданы выпуски новостей глазами детей по реализации проекта. Детские новости транслируются в социальной сети ВК и сайте ДОУ.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Освещение итогов проекта на местных СМИ (статья в газете, репортаж местных телевизионных каналах).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1192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2" y="-25062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096589"/>
              </p:ext>
            </p:extLst>
          </p:nvPr>
        </p:nvGraphicFramePr>
        <p:xfrm>
          <a:off x="415643" y="332656"/>
          <a:ext cx="8352928" cy="27127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02659"/>
                <a:gridCol w="6350269"/>
              </a:tblGrid>
              <a:tr h="1397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14. Дальнейшее развитие проекта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</a:rPr>
                        <a:t>Распространение передового опыт посредством проведения обучающих семинаров, круглых столов и мастер-классов на муниципальном и региональном уровнях.</a:t>
                      </a:r>
                    </a:p>
                    <a:p>
                      <a:pPr algn="just"/>
                      <a:endParaRPr lang="ru-RU" sz="800" kern="1200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just"/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</a:rPr>
                        <a:t>Внедрение программы по формированию предпосылок финансовой грамотности у детей старшего дошкольного возраста «Детский мир финансов».  </a:t>
                      </a:r>
                    </a:p>
                    <a:p>
                      <a:pPr algn="just"/>
                      <a:endParaRPr lang="ru-RU" sz="800" kern="1200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just"/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</a:rPr>
                        <a:t>В рамках консультационного центра открыть направление для родителей по вопросам обучения детей финансовой грамотности.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477857"/>
              </p:ext>
            </p:extLst>
          </p:nvPr>
        </p:nvGraphicFramePr>
        <p:xfrm>
          <a:off x="415643" y="3410144"/>
          <a:ext cx="8352928" cy="27432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02659"/>
                <a:gridCol w="6350269"/>
              </a:tblGrid>
              <a:tr h="1397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14. Дальнейшее развитие проекта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000" lvl="1"/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После окончания проекта будет проведен семинар для педагогов дошкольных учреждений города Бузулука, где расскажем о нашем опыте применения </a:t>
                      </a:r>
                      <a:r>
                        <a:rPr lang="ru-RU" sz="1800" b="0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Нетворкинг</a:t>
                      </a:r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-лаборатории, как инклюзивной интерактивной образовательной среды, способствующей успешной социализации детей, обеспечивающей возможность получения качественного образования детьми с разными возможностями. </a:t>
                      </a:r>
                      <a:endParaRPr lang="ru-RU" sz="2400" b="1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Планируется его дальнейшее развитие и масштабирование в  регионе.</a:t>
                      </a:r>
                      <a:endParaRPr lang="ru-RU" sz="2400" b="0" dirty="0"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5336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50" y="-1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409" y="620688"/>
            <a:ext cx="856895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0" b="1" dirty="0" smtClean="0">
                <a:solidFill>
                  <a:schemeClr val="tx2">
                    <a:lumMod val="75000"/>
                  </a:schemeClr>
                </a:solidFill>
              </a:rPr>
              <a:t>Участвовать нельзя не участвовать</a:t>
            </a:r>
            <a:endParaRPr lang="ru-RU" sz="11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6496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50" y="-1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271675"/>
              </p:ext>
            </p:extLst>
          </p:nvPr>
        </p:nvGraphicFramePr>
        <p:xfrm>
          <a:off x="467544" y="548680"/>
          <a:ext cx="8496943" cy="52120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24891"/>
                <a:gridCol w="1303057"/>
                <a:gridCol w="2192925"/>
                <a:gridCol w="1135391"/>
                <a:gridCol w="1016728"/>
                <a:gridCol w="2323951"/>
              </a:tblGrid>
              <a:tr h="7945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п\п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Решаемая  задача*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Мероприятие, его содержание,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место проведения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Дата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начала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Дата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окончания 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" algn="l"/>
                          <a:tab pos="177165" algn="l"/>
                        </a:tabLs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Ожидаемые  результаты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2969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r>
                        <a:rPr lang="ru-RU" sz="1100" dirty="0" smtClean="0">
                          <a:effectLst/>
                        </a:rPr>
                        <a:t>1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Создание условий для успешной социализации нормотипичных детей и детей ОВЗ в интерактивной образовательной среде </a:t>
                      </a:r>
                      <a:r>
                        <a:rPr lang="ru-RU" sz="1600" b="0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Нетворкинг</a:t>
                      </a: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-лаборатории</a:t>
                      </a:r>
                      <a:endParaRPr lang="ru-RU" sz="1600" b="1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Обучение старшего воспитателя, воспитателей учителей-логопедов и педагога-психолога по использованию </a:t>
                      </a: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сенсорного стола, интерактивной доски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effectLst/>
                        </a:rPr>
                        <a:t>23.12.2023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  <a:effectLst/>
                        </a:rPr>
                        <a:t>1.02.2023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Повышение уровня профессиональной компетентности</a:t>
                      </a:r>
                      <a:r>
                        <a:rPr lang="ru-RU" sz="16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педагогов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2969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Подбор игр, упражнений, психотерапевтических, </a:t>
                      </a:r>
                      <a:r>
                        <a:rPr lang="ru-RU" sz="1600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психо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-гимнастических методов по социализации детей с ОВЗ, проводимые в интерактивной среде в соответствии возрастам детей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9.01.2024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31.01.2024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Картотека игр, упражнений</a:t>
                      </a:r>
                      <a:r>
                        <a:rPr lang="ru-RU" sz="16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проводимые в интерактивной среде в соответствии возрастам детей</a:t>
                      </a:r>
                      <a:endParaRPr lang="ru-RU" sz="1600" dirty="0" smtClean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Повышение уровня профессиональной компетентности  педагогов 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8272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50" y="-1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131713"/>
              </p:ext>
            </p:extLst>
          </p:nvPr>
        </p:nvGraphicFramePr>
        <p:xfrm>
          <a:off x="243245" y="996805"/>
          <a:ext cx="8640960" cy="48768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61825"/>
                <a:gridCol w="3302927"/>
                <a:gridCol w="1361825"/>
                <a:gridCol w="1361825"/>
                <a:gridCol w="1252558"/>
              </a:tblGrid>
              <a:tr h="10160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№</a:t>
                      </a:r>
                      <a:b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</a:br>
                      <a:endParaRPr lang="ru-RU" sz="16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п/п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Направление расходов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Общая стоимость 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Софинансирование (если имеется)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Запрашиваемая сумма 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32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(руб.)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(руб.)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(руб.)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5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6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7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1.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Закупка непроизведенных активов, нематериальных активов, материальных запасов и основных средств, в том числе: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1.1.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Расходы на приобретение оборудования и иного имущества, необходимых для достижения результата предоставления гранта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1.2. 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Расходы, связанные с профессиональной подготовкой (переподготовкой) педагогических работников, соответствующие целям и задачам представленного на конкурс проекта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ИТОГО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85260" y="332656"/>
            <a:ext cx="10760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Бюджет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2389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50" y="-1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4437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19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0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404664"/>
            <a:ext cx="8352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         Грант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- это безвозмездная целевая субсидия, предоставленная на конкурсной основе организации, учреждению, инициативной группе для реализации заявленного проекта в той или иной сфере деятельности.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User\Desktop\опыт работы детского сада\грант декабрь 2023\гр\грант фото\photo_2023-12-22_13-46-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981" y="2615254"/>
            <a:ext cx="3165094" cy="40541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опыт работы детского сада\грант декабрь 2023\гр\грант фото\photo_2023-12-22_13-46-0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5" b="1725"/>
          <a:stretch/>
        </p:blipFill>
        <p:spPr bwMode="auto">
          <a:xfrm>
            <a:off x="5192235" y="2276872"/>
            <a:ext cx="2563000" cy="4392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2056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50" y="-1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332656"/>
            <a:ext cx="6624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Рекомендации </a:t>
            </a:r>
            <a:r>
              <a:rPr lang="ru-RU" sz="2400" b="1" i="1" dirty="0">
                <a:solidFill>
                  <a:srgbClr val="C00000"/>
                </a:solidFill>
              </a:rPr>
              <a:t>по написанию заявки на грант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3245" y="908720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внимательно изучить: порядок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проведения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конкурса и методические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рекомендации, в особенности раздел по подготовке бюджета проекта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 - готовиться к гранту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заранее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, а не в последний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момент;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 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каждое слово, используемое в названии проекта, должно давать максимальную информацию о содержании гранта;</a:t>
            </a:r>
          </a:p>
          <a:p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план проекта должен быть оптимален и конкретен. Каждый пункт заявки должен строиться так, чтобы уже начало чтения давало основную информацию;</a:t>
            </a:r>
          </a:p>
          <a:p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нужно не только излагать идеи, мнения, но и доказывать их;</a:t>
            </a:r>
          </a:p>
          <a:p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- иметь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рекомендации и отзывы о вашей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работе;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 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должны быть четко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прописан бюджет и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смета расходов проекта. Бюджет должен строго вытекать из экспериментального плана.</a:t>
            </a:r>
          </a:p>
        </p:txBody>
      </p:sp>
    </p:spTree>
    <p:extLst>
      <p:ext uri="{BB962C8B-B14F-4D97-AF65-F5344CB8AC3E}">
        <p14:creationId xmlns:p14="http://schemas.microsoft.com/office/powerpoint/2010/main" val="1998079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50" y="-1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16195" y="14463"/>
            <a:ext cx="34950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err="1">
                <a:solidFill>
                  <a:srgbClr val="C00000"/>
                </a:solidFill>
              </a:rPr>
              <a:t>Грантовое</a:t>
            </a:r>
            <a:r>
              <a:rPr lang="ru-RU" sz="2400" b="1" i="1" dirty="0">
                <a:solidFill>
                  <a:srgbClr val="C00000"/>
                </a:solidFill>
              </a:rPr>
              <a:t> направление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054" y="335359"/>
            <a:ext cx="8784976" cy="6571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00" dirty="0" smtClean="0">
                <a:solidFill>
                  <a:srgbClr val="002060"/>
                </a:solidFill>
              </a:rPr>
              <a:t>    </a:t>
            </a:r>
            <a:r>
              <a:rPr lang="ru-RU" sz="2100" b="1" dirty="0" smtClean="0">
                <a:solidFill>
                  <a:srgbClr val="002060"/>
                </a:solidFill>
              </a:rPr>
              <a:t>1. Охрана </a:t>
            </a:r>
            <a:r>
              <a:rPr lang="ru-RU" sz="2100" b="1" dirty="0">
                <a:solidFill>
                  <a:srgbClr val="002060"/>
                </a:solidFill>
              </a:rPr>
              <a:t>и укрепление здоровья детей, пропаганда здорового образа жизни</a:t>
            </a:r>
            <a:r>
              <a:rPr lang="ru-RU" sz="2100" b="1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endParaRPr lang="ru-RU" sz="800" b="1" dirty="0">
              <a:solidFill>
                <a:srgbClr val="002060"/>
              </a:solidFill>
            </a:endParaRPr>
          </a:p>
          <a:p>
            <a:pPr algn="just"/>
            <a:r>
              <a:rPr lang="ru-RU" sz="2100" b="1" dirty="0" smtClean="0">
                <a:solidFill>
                  <a:srgbClr val="002060"/>
                </a:solidFill>
              </a:rPr>
              <a:t>    2. Формирование </a:t>
            </a:r>
            <a:r>
              <a:rPr lang="ru-RU" sz="2100" b="1" dirty="0">
                <a:solidFill>
                  <a:srgbClr val="002060"/>
                </a:solidFill>
              </a:rPr>
              <a:t>у дошкольников навыков финансовой грамотности</a:t>
            </a:r>
            <a:r>
              <a:rPr lang="ru-RU" sz="2100" b="1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endParaRPr lang="ru-RU" sz="800" b="1" dirty="0">
              <a:solidFill>
                <a:srgbClr val="002060"/>
              </a:solidFill>
            </a:endParaRPr>
          </a:p>
          <a:p>
            <a:pPr algn="just"/>
            <a:r>
              <a:rPr lang="ru-RU" sz="2100" b="1" dirty="0" smtClean="0">
                <a:solidFill>
                  <a:srgbClr val="002060"/>
                </a:solidFill>
              </a:rPr>
              <a:t>    3. Формирование </a:t>
            </a:r>
            <a:r>
              <a:rPr lang="ru-RU" sz="2100" b="1" dirty="0">
                <a:solidFill>
                  <a:srgbClr val="002060"/>
                </a:solidFill>
              </a:rPr>
              <a:t>духовно-нравственных и социокультурных ценностей</a:t>
            </a:r>
            <a:r>
              <a:rPr lang="ru-RU" sz="2100" b="1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endParaRPr lang="ru-RU" sz="800" b="1" dirty="0">
              <a:solidFill>
                <a:srgbClr val="002060"/>
              </a:solidFill>
            </a:endParaRPr>
          </a:p>
          <a:p>
            <a:pPr algn="just"/>
            <a:r>
              <a:rPr lang="ru-RU" sz="2100" b="1" dirty="0" smtClean="0">
                <a:solidFill>
                  <a:srgbClr val="002060"/>
                </a:solidFill>
              </a:rPr>
              <a:t>    4. Формирование </a:t>
            </a:r>
            <a:r>
              <a:rPr lang="ru-RU" sz="2100" b="1" dirty="0">
                <a:solidFill>
                  <a:srgbClr val="002060"/>
                </a:solidFill>
              </a:rPr>
              <a:t>позитивных установок к различным видам труда и творчества</a:t>
            </a:r>
            <a:r>
              <a:rPr lang="ru-RU" sz="2100" b="1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endParaRPr lang="ru-RU" sz="800" b="1" dirty="0">
              <a:solidFill>
                <a:srgbClr val="002060"/>
              </a:solidFill>
            </a:endParaRPr>
          </a:p>
          <a:p>
            <a:pPr algn="just"/>
            <a:r>
              <a:rPr lang="ru-RU" sz="2100" b="1" dirty="0" smtClean="0">
                <a:solidFill>
                  <a:srgbClr val="002060"/>
                </a:solidFill>
              </a:rPr>
              <a:t>    5. </a:t>
            </a:r>
            <a:r>
              <a:rPr lang="ru-RU" sz="2100" b="1" dirty="0">
                <a:solidFill>
                  <a:srgbClr val="002060"/>
                </a:solidFill>
              </a:rPr>
              <a:t>С</a:t>
            </a:r>
            <a:r>
              <a:rPr lang="ru-RU" sz="2100" b="1" dirty="0" smtClean="0">
                <a:solidFill>
                  <a:srgbClr val="002060"/>
                </a:solidFill>
              </a:rPr>
              <a:t>овременные </a:t>
            </a:r>
            <a:r>
              <a:rPr lang="ru-RU" sz="2100" b="1" dirty="0">
                <a:solidFill>
                  <a:srgbClr val="002060"/>
                </a:solidFill>
              </a:rPr>
              <a:t>технологии социализации ребенка в условиях общественного и семейного воспитания</a:t>
            </a:r>
            <a:r>
              <a:rPr lang="ru-RU" sz="2100" b="1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endParaRPr lang="ru-RU" sz="800" b="1" dirty="0">
              <a:solidFill>
                <a:srgbClr val="002060"/>
              </a:solidFill>
            </a:endParaRPr>
          </a:p>
          <a:p>
            <a:pPr algn="just"/>
            <a:r>
              <a:rPr lang="ru-RU" sz="2100" b="1" dirty="0" smtClean="0">
                <a:solidFill>
                  <a:srgbClr val="002060"/>
                </a:solidFill>
              </a:rPr>
              <a:t>    6. </a:t>
            </a:r>
            <a:r>
              <a:rPr lang="ru-RU" sz="2100" b="1" dirty="0">
                <a:solidFill>
                  <a:srgbClr val="002060"/>
                </a:solidFill>
              </a:rPr>
              <a:t>Р</a:t>
            </a:r>
            <a:r>
              <a:rPr lang="ru-RU" sz="2100" b="1" dirty="0" smtClean="0">
                <a:solidFill>
                  <a:srgbClr val="002060"/>
                </a:solidFill>
              </a:rPr>
              <a:t>азвитие </a:t>
            </a:r>
            <a:r>
              <a:rPr lang="ru-RU" sz="2100" b="1" dirty="0">
                <a:solidFill>
                  <a:srgbClr val="002060"/>
                </a:solidFill>
              </a:rPr>
              <a:t>научно-технического и художественного творчества детей</a:t>
            </a:r>
            <a:r>
              <a:rPr lang="ru-RU" sz="2100" b="1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endParaRPr lang="ru-RU" sz="800" b="1" dirty="0">
              <a:solidFill>
                <a:srgbClr val="002060"/>
              </a:solidFill>
            </a:endParaRPr>
          </a:p>
          <a:p>
            <a:pPr algn="just"/>
            <a:r>
              <a:rPr lang="ru-RU" sz="2100" b="1" dirty="0" smtClean="0">
                <a:solidFill>
                  <a:srgbClr val="002060"/>
                </a:solidFill>
              </a:rPr>
              <a:t>    7. Продвижение </a:t>
            </a:r>
            <a:r>
              <a:rPr lang="ru-RU" sz="2100" b="1" dirty="0">
                <a:solidFill>
                  <a:srgbClr val="002060"/>
                </a:solidFill>
              </a:rPr>
              <a:t>и расширение практики инклюзивного образования</a:t>
            </a:r>
            <a:r>
              <a:rPr lang="ru-RU" sz="2100" b="1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endParaRPr lang="ru-RU" sz="800" b="1" dirty="0">
              <a:solidFill>
                <a:srgbClr val="002060"/>
              </a:solidFill>
            </a:endParaRPr>
          </a:p>
          <a:p>
            <a:pPr algn="just"/>
            <a:r>
              <a:rPr lang="ru-RU" sz="2100" b="1" dirty="0" smtClean="0">
                <a:solidFill>
                  <a:srgbClr val="002060"/>
                </a:solidFill>
              </a:rPr>
              <a:t>    8. Создание </a:t>
            </a:r>
            <a:r>
              <a:rPr lang="ru-RU" sz="2100" b="1" dirty="0">
                <a:solidFill>
                  <a:srgbClr val="002060"/>
                </a:solidFill>
              </a:rPr>
              <a:t>условий для профессионального роста педагогических работников через сетевое взаимодействие</a:t>
            </a:r>
            <a:r>
              <a:rPr lang="ru-RU" sz="2100" b="1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endParaRPr lang="ru-RU" sz="800" b="1" dirty="0">
              <a:solidFill>
                <a:srgbClr val="002060"/>
              </a:solidFill>
            </a:endParaRPr>
          </a:p>
          <a:p>
            <a:pPr algn="just"/>
            <a:r>
              <a:rPr lang="ru-RU" sz="2100" b="1" dirty="0" smtClean="0">
                <a:solidFill>
                  <a:srgbClr val="002060"/>
                </a:solidFill>
              </a:rPr>
              <a:t>    9. </a:t>
            </a:r>
            <a:r>
              <a:rPr lang="ru-RU" sz="2100" b="1" dirty="0">
                <a:solidFill>
                  <a:srgbClr val="002060"/>
                </a:solidFill>
              </a:rPr>
              <a:t>Р</a:t>
            </a:r>
            <a:r>
              <a:rPr lang="ru-RU" sz="2100" b="1" dirty="0" smtClean="0">
                <a:solidFill>
                  <a:srgbClr val="002060"/>
                </a:solidFill>
              </a:rPr>
              <a:t>оль </a:t>
            </a:r>
            <a:r>
              <a:rPr lang="ru-RU" sz="2100" b="1" dirty="0">
                <a:solidFill>
                  <a:srgbClr val="002060"/>
                </a:solidFill>
              </a:rPr>
              <a:t>родительской общественности в управлении системой образования в организации, осуществляющей образовательную деятельность по образовательным программам дошкольного образования.</a:t>
            </a:r>
            <a:endParaRPr lang="ru-RU" sz="21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008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5" y="-1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57994" y="620688"/>
            <a:ext cx="36114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1237" y="3451369"/>
            <a:ext cx="878497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00" dirty="0" smtClean="0">
                <a:solidFill>
                  <a:srgbClr val="002060"/>
                </a:solidFill>
              </a:rPr>
              <a:t>    </a:t>
            </a:r>
            <a:endParaRPr lang="ru-RU" sz="2100" b="1" dirty="0">
              <a:solidFill>
                <a:srgbClr val="002060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48106891"/>
              </p:ext>
            </p:extLst>
          </p:nvPr>
        </p:nvGraphicFramePr>
        <p:xfrm>
          <a:off x="323528" y="332656"/>
          <a:ext cx="8424936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46109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284834"/>
              </p:ext>
            </p:extLst>
          </p:nvPr>
        </p:nvGraphicFramePr>
        <p:xfrm>
          <a:off x="420670" y="539606"/>
          <a:ext cx="8319210" cy="5486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45913"/>
                <a:gridCol w="5873297"/>
              </a:tblGrid>
              <a:tr h="177800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</a:rPr>
                        <a:t>1.2. Название проекта, на реализацию которого запрашивается грант*</a:t>
                      </a:r>
                      <a:endParaRPr lang="ru-RU" sz="1800" b="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</a:rPr>
                        <a:t>Создание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effectLst/>
                        </a:rPr>
                        <a:t>коворкинг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</a:rPr>
                        <a:t>-лаборатории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effectLst/>
                        </a:rPr>
                        <a:t> в ДОУ для развития связанной монологической речи детей дошкольного возраста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206976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20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Создание модели «Детский мир финансов» для формирования предпосылок финансовой</a:t>
                      </a:r>
                      <a:r>
                        <a:rPr lang="ru-RU" sz="2000" b="1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грамотности у детей старшего дошкольного</a:t>
                      </a:r>
                      <a:r>
                        <a:rPr lang="ru-RU" sz="2000" b="1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возраста </a:t>
                      </a:r>
                      <a:endParaRPr lang="ru-RU" sz="2000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206976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2000" b="1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Нетворкинг</a:t>
                      </a:r>
                      <a:r>
                        <a:rPr lang="ru-RU" sz="20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-лаборатория </a:t>
                      </a:r>
                      <a:endParaRPr lang="ru-RU" sz="2000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20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как инклюзивная интерактивная образовательная среда, способствующая успешной социализации нормотипичных детей и детей с ограниченными возможностями здоровья</a:t>
                      </a:r>
                      <a:endParaRPr lang="ru-RU" sz="2000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3456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50" y="-1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115412"/>
              </p:ext>
            </p:extLst>
          </p:nvPr>
        </p:nvGraphicFramePr>
        <p:xfrm>
          <a:off x="423265" y="548680"/>
          <a:ext cx="8280920" cy="26441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34655"/>
                <a:gridCol w="5846265"/>
              </a:tblGrid>
              <a:tr h="177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</a:rPr>
                        <a:t>1.3. Краткое описание проекта (деятельности в рамках проекта) *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 </a:t>
                      </a:r>
                      <a:r>
                        <a:rPr lang="ru-RU" sz="3200" b="1" i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Что и для кого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i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заявитель хочет сделать,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i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какую работу запрашивает грант?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i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3200" b="1" u="none" strike="noStrike" kern="12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AutoShape 2" descr="https://cojo.ru/wp-content/uploads/2022/12/chelovechki-dlia-prezentatsii-1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7" descr="https://thumbs.dreamstime.com/z/messwert-des-mannes-3d-1260155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2"/>
          <a:stretch/>
        </p:blipFill>
        <p:spPr bwMode="auto">
          <a:xfrm>
            <a:off x="4211960" y="3645023"/>
            <a:ext cx="4176464" cy="27609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49240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3/1614791964_176-p-fon-dlya-delovoi-prezentatsii-1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50" y="-1"/>
            <a:ext cx="9160550" cy="687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424787"/>
              </p:ext>
            </p:extLst>
          </p:nvPr>
        </p:nvGraphicFramePr>
        <p:xfrm>
          <a:off x="467544" y="836712"/>
          <a:ext cx="8352927" cy="13716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57355"/>
                <a:gridCol w="4268311"/>
                <a:gridCol w="1627261"/>
              </a:tblGrid>
              <a:tr h="5143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1.3.1. Интернет-ссылка на полное описание проекта, презентация проекта*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ссылка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описание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77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772822"/>
              </p:ext>
            </p:extLst>
          </p:nvPr>
        </p:nvGraphicFramePr>
        <p:xfrm>
          <a:off x="467544" y="2858999"/>
          <a:ext cx="8424936" cy="548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76998"/>
                <a:gridCol w="5947938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1.4. География проекта*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235105"/>
              </p:ext>
            </p:extLst>
          </p:nvPr>
        </p:nvGraphicFramePr>
        <p:xfrm>
          <a:off x="467544" y="4005064"/>
          <a:ext cx="8424936" cy="548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76997"/>
                <a:gridCol w="594793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1.5. Дата начала реализации проекта*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399539"/>
              </p:ext>
            </p:extLst>
          </p:nvPr>
        </p:nvGraphicFramePr>
        <p:xfrm>
          <a:off x="467544" y="5157192"/>
          <a:ext cx="8424936" cy="548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76997"/>
                <a:gridCol w="5947939"/>
              </a:tblGrid>
              <a:tr h="1397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1.6. Дата окончания реализации проекта*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12891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1649</TotalTime>
  <Words>1064</Words>
  <Application>Microsoft Office PowerPoint</Application>
  <PresentationFormat>Экран (4:3)</PresentationFormat>
  <Paragraphs>252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42</cp:revision>
  <dcterms:created xsi:type="dcterms:W3CDTF">2024-02-09T05:38:33Z</dcterms:created>
  <dcterms:modified xsi:type="dcterms:W3CDTF">2024-02-13T08:16:38Z</dcterms:modified>
</cp:coreProperties>
</file>